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diagrams/quickStyle1.xml" ContentType="application/vnd.openxmlformats-officedocument.drawingml.diagramStyl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88" d="100"/>
          <a:sy n="88" d="100"/>
        </p:scale>
        <p:origin x="-15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DE7DEF-63F4-9346-B398-B9D0EA3FB831}" type="doc">
      <dgm:prSet loTypeId="urn:microsoft.com/office/officeart/2005/8/layout/matrix3" loCatId="matrix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BE5212-CC86-A740-B8E1-9682C59F766C}">
      <dgm:prSet phldrT="[Text]"/>
      <dgm:spPr/>
      <dgm:t>
        <a:bodyPr/>
        <a:lstStyle/>
        <a:p>
          <a:r>
            <a:rPr lang="en-US" dirty="0" smtClean="0"/>
            <a:t>Business and Technical </a:t>
          </a:r>
          <a:endParaRPr lang="en-US" dirty="0"/>
        </a:p>
      </dgm:t>
    </dgm:pt>
    <dgm:pt modelId="{D5867182-A994-7B42-ABA2-0E799A5C8186}" type="parTrans" cxnId="{8BD996E0-C6EA-964E-BFB3-B2DDF673C228}">
      <dgm:prSet/>
      <dgm:spPr/>
      <dgm:t>
        <a:bodyPr/>
        <a:lstStyle/>
        <a:p>
          <a:endParaRPr lang="en-US"/>
        </a:p>
      </dgm:t>
    </dgm:pt>
    <dgm:pt modelId="{82C0F2C2-5EA3-394E-B30D-FF750169A463}" type="sibTrans" cxnId="{8BD996E0-C6EA-964E-BFB3-B2DDF673C228}">
      <dgm:prSet/>
      <dgm:spPr/>
      <dgm:t>
        <a:bodyPr/>
        <a:lstStyle/>
        <a:p>
          <a:endParaRPr lang="en-US"/>
        </a:p>
      </dgm:t>
    </dgm:pt>
    <dgm:pt modelId="{0B7CAEF1-8AE1-6244-AF08-88317A6D9A96}">
      <dgm:prSet phldrT="[Text]"/>
      <dgm:spPr/>
      <dgm:t>
        <a:bodyPr/>
        <a:lstStyle/>
        <a:p>
          <a:r>
            <a:rPr lang="en-US" dirty="0" smtClean="0"/>
            <a:t>Personality</a:t>
          </a:r>
          <a:endParaRPr lang="en-US" dirty="0"/>
        </a:p>
      </dgm:t>
    </dgm:pt>
    <dgm:pt modelId="{BFB52F57-6229-3F4F-8B08-6A796B7EBBCF}" type="parTrans" cxnId="{7C99C9D5-08D1-6A4B-BE5A-E6EAE4F2970B}">
      <dgm:prSet/>
      <dgm:spPr/>
      <dgm:t>
        <a:bodyPr/>
        <a:lstStyle/>
        <a:p>
          <a:endParaRPr lang="en-US"/>
        </a:p>
      </dgm:t>
    </dgm:pt>
    <dgm:pt modelId="{D8FD5B29-82D6-CF43-A78A-A24505D18B24}" type="sibTrans" cxnId="{7C99C9D5-08D1-6A4B-BE5A-E6EAE4F2970B}">
      <dgm:prSet/>
      <dgm:spPr/>
      <dgm:t>
        <a:bodyPr/>
        <a:lstStyle/>
        <a:p>
          <a:endParaRPr lang="en-US"/>
        </a:p>
      </dgm:t>
    </dgm:pt>
    <dgm:pt modelId="{FAD88B88-4BEE-2D4A-95B7-E541ECFE7AC0}">
      <dgm:prSet/>
      <dgm:spPr/>
      <dgm:t>
        <a:bodyPr/>
        <a:lstStyle/>
        <a:p>
          <a:r>
            <a:rPr lang="en-US" dirty="0" smtClean="0"/>
            <a:t>Work Experience</a:t>
          </a:r>
          <a:endParaRPr lang="en-US" dirty="0"/>
        </a:p>
      </dgm:t>
    </dgm:pt>
    <dgm:pt modelId="{409520AD-9EAF-1742-96A4-48A5D0E43602}" type="parTrans" cxnId="{FE5EF62F-D1A8-6742-AA1E-FB327C80DEBA}">
      <dgm:prSet/>
      <dgm:spPr/>
      <dgm:t>
        <a:bodyPr/>
        <a:lstStyle/>
        <a:p>
          <a:endParaRPr lang="en-US"/>
        </a:p>
      </dgm:t>
    </dgm:pt>
    <dgm:pt modelId="{1EDDFC59-98F9-D944-A6C1-91BAB957CD08}" type="sibTrans" cxnId="{FE5EF62F-D1A8-6742-AA1E-FB327C80DEBA}">
      <dgm:prSet/>
      <dgm:spPr/>
      <dgm:t>
        <a:bodyPr/>
        <a:lstStyle/>
        <a:p>
          <a:endParaRPr lang="en-US"/>
        </a:p>
      </dgm:t>
    </dgm:pt>
    <dgm:pt modelId="{599295D6-062B-224C-9385-324F57074D36}">
      <dgm:prSet/>
      <dgm:spPr/>
      <dgm:t>
        <a:bodyPr/>
        <a:lstStyle/>
        <a:p>
          <a:r>
            <a:rPr lang="en-US" dirty="0" smtClean="0"/>
            <a:t>Communication and Interpersonal</a:t>
          </a:r>
          <a:endParaRPr lang="en-US" dirty="0"/>
        </a:p>
      </dgm:t>
    </dgm:pt>
    <dgm:pt modelId="{9BD0ACAE-ED41-9F4C-B613-667CDA8732FB}" type="parTrans" cxnId="{36FF3743-DD50-3243-9103-F617225A876F}">
      <dgm:prSet/>
      <dgm:spPr/>
      <dgm:t>
        <a:bodyPr/>
        <a:lstStyle/>
        <a:p>
          <a:endParaRPr lang="en-US"/>
        </a:p>
      </dgm:t>
    </dgm:pt>
    <dgm:pt modelId="{70D1D92C-13FE-7B48-9601-578BC03D4B37}" type="sibTrans" cxnId="{36FF3743-DD50-3243-9103-F617225A876F}">
      <dgm:prSet/>
      <dgm:spPr/>
      <dgm:t>
        <a:bodyPr/>
        <a:lstStyle/>
        <a:p>
          <a:endParaRPr lang="en-US"/>
        </a:p>
      </dgm:t>
    </dgm:pt>
    <dgm:pt modelId="{E5131AE1-5D09-F04B-B3BE-134A1896A33C}" type="pres">
      <dgm:prSet presAssocID="{F2DE7DEF-63F4-9346-B398-B9D0EA3FB83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FB9BE1-FBE1-EF49-9D0C-0F0BA3DDA660}" type="pres">
      <dgm:prSet presAssocID="{F2DE7DEF-63F4-9346-B398-B9D0EA3FB831}" presName="diamond" presStyleLbl="bgShp" presStyleIdx="0" presStyleCnt="1"/>
      <dgm:spPr/>
    </dgm:pt>
    <dgm:pt modelId="{18438F5C-9A1D-F543-996F-E1553B25770F}" type="pres">
      <dgm:prSet presAssocID="{F2DE7DEF-63F4-9346-B398-B9D0EA3FB831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8FAF67-A28C-BD41-A1D5-7A668A0FD111}" type="pres">
      <dgm:prSet presAssocID="{F2DE7DEF-63F4-9346-B398-B9D0EA3FB831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E722F0-4214-9E4E-A17B-6856B46D355C}" type="pres">
      <dgm:prSet presAssocID="{F2DE7DEF-63F4-9346-B398-B9D0EA3FB831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B9234-594F-EF4C-9515-43D78E2F6F9A}" type="pres">
      <dgm:prSet presAssocID="{F2DE7DEF-63F4-9346-B398-B9D0EA3FB831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5EF62F-D1A8-6742-AA1E-FB327C80DEBA}" srcId="{F2DE7DEF-63F4-9346-B398-B9D0EA3FB831}" destId="{FAD88B88-4BEE-2D4A-95B7-E541ECFE7AC0}" srcOrd="2" destOrd="0" parTransId="{409520AD-9EAF-1742-96A4-48A5D0E43602}" sibTransId="{1EDDFC59-98F9-D944-A6C1-91BAB957CD08}"/>
    <dgm:cxn modelId="{87822642-CD7E-0642-8FBB-46358E83CF69}" type="presOf" srcId="{FAD88B88-4BEE-2D4A-95B7-E541ECFE7AC0}" destId="{4DE722F0-4214-9E4E-A17B-6856B46D355C}" srcOrd="0" destOrd="0" presId="urn:microsoft.com/office/officeart/2005/8/layout/matrix3"/>
    <dgm:cxn modelId="{2628AA57-651F-C64D-A2E9-974FAB5584BC}" type="presOf" srcId="{71BE5212-CC86-A740-B8E1-9682C59F766C}" destId="{18438F5C-9A1D-F543-996F-E1553B25770F}" srcOrd="0" destOrd="0" presId="urn:microsoft.com/office/officeart/2005/8/layout/matrix3"/>
    <dgm:cxn modelId="{36FF3743-DD50-3243-9103-F617225A876F}" srcId="{F2DE7DEF-63F4-9346-B398-B9D0EA3FB831}" destId="{599295D6-062B-224C-9385-324F57074D36}" srcOrd="1" destOrd="0" parTransId="{9BD0ACAE-ED41-9F4C-B613-667CDA8732FB}" sibTransId="{70D1D92C-13FE-7B48-9601-578BC03D4B37}"/>
    <dgm:cxn modelId="{8BD996E0-C6EA-964E-BFB3-B2DDF673C228}" srcId="{F2DE7DEF-63F4-9346-B398-B9D0EA3FB831}" destId="{71BE5212-CC86-A740-B8E1-9682C59F766C}" srcOrd="0" destOrd="0" parTransId="{D5867182-A994-7B42-ABA2-0E799A5C8186}" sibTransId="{82C0F2C2-5EA3-394E-B30D-FF750169A463}"/>
    <dgm:cxn modelId="{6DA64048-57FD-6449-94C5-957578B96352}" type="presOf" srcId="{0B7CAEF1-8AE1-6244-AF08-88317A6D9A96}" destId="{195B9234-594F-EF4C-9515-43D78E2F6F9A}" srcOrd="0" destOrd="0" presId="urn:microsoft.com/office/officeart/2005/8/layout/matrix3"/>
    <dgm:cxn modelId="{C418B0BE-36E9-E845-BFDE-E84788DEEA72}" type="presOf" srcId="{599295D6-062B-224C-9385-324F57074D36}" destId="{0D8FAF67-A28C-BD41-A1D5-7A668A0FD111}" srcOrd="0" destOrd="0" presId="urn:microsoft.com/office/officeart/2005/8/layout/matrix3"/>
    <dgm:cxn modelId="{002CBCA2-3AE5-F340-9777-BA37E79BA489}" type="presOf" srcId="{F2DE7DEF-63F4-9346-B398-B9D0EA3FB831}" destId="{E5131AE1-5D09-F04B-B3BE-134A1896A33C}" srcOrd="0" destOrd="0" presId="urn:microsoft.com/office/officeart/2005/8/layout/matrix3"/>
    <dgm:cxn modelId="{7C99C9D5-08D1-6A4B-BE5A-E6EAE4F2970B}" srcId="{F2DE7DEF-63F4-9346-B398-B9D0EA3FB831}" destId="{0B7CAEF1-8AE1-6244-AF08-88317A6D9A96}" srcOrd="3" destOrd="0" parTransId="{BFB52F57-6229-3F4F-8B08-6A796B7EBBCF}" sibTransId="{D8FD5B29-82D6-CF43-A78A-A24505D18B24}"/>
    <dgm:cxn modelId="{65048A28-E09E-7F47-98C5-562B7E94E53D}" type="presParOf" srcId="{E5131AE1-5D09-F04B-B3BE-134A1896A33C}" destId="{A9FB9BE1-FBE1-EF49-9D0C-0F0BA3DDA660}" srcOrd="0" destOrd="0" presId="urn:microsoft.com/office/officeart/2005/8/layout/matrix3"/>
    <dgm:cxn modelId="{C21EBC05-2BA0-D64E-AF40-EC0EFB3D5505}" type="presParOf" srcId="{E5131AE1-5D09-F04B-B3BE-134A1896A33C}" destId="{18438F5C-9A1D-F543-996F-E1553B25770F}" srcOrd="1" destOrd="0" presId="urn:microsoft.com/office/officeart/2005/8/layout/matrix3"/>
    <dgm:cxn modelId="{6C4FBA99-9FF8-544E-B82B-4E44C2F1AD70}" type="presParOf" srcId="{E5131AE1-5D09-F04B-B3BE-134A1896A33C}" destId="{0D8FAF67-A28C-BD41-A1D5-7A668A0FD111}" srcOrd="2" destOrd="0" presId="urn:microsoft.com/office/officeart/2005/8/layout/matrix3"/>
    <dgm:cxn modelId="{54E1A294-BAA6-BC42-83BC-FF057C290730}" type="presParOf" srcId="{E5131AE1-5D09-F04B-B3BE-134A1896A33C}" destId="{4DE722F0-4214-9E4E-A17B-6856B46D355C}" srcOrd="3" destOrd="0" presId="urn:microsoft.com/office/officeart/2005/8/layout/matrix3"/>
    <dgm:cxn modelId="{2018F1E1-7CC7-6842-B3BD-D8064CCC69BC}" type="presParOf" srcId="{E5131AE1-5D09-F04B-B3BE-134A1896A33C}" destId="{195B9234-594F-EF4C-9515-43D78E2F6F9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FB9BE1-FBE1-EF49-9D0C-0F0BA3DDA660}">
      <dsp:nvSpPr>
        <dsp:cNvPr id="0" name=""/>
        <dsp:cNvSpPr/>
      </dsp:nvSpPr>
      <dsp:spPr>
        <a:xfrm>
          <a:off x="1151466" y="0"/>
          <a:ext cx="6587067" cy="6587067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438F5C-9A1D-F543-996F-E1553B25770F}">
      <dsp:nvSpPr>
        <dsp:cNvPr id="0" name=""/>
        <dsp:cNvSpPr/>
      </dsp:nvSpPr>
      <dsp:spPr>
        <a:xfrm>
          <a:off x="1777237" y="625771"/>
          <a:ext cx="2568956" cy="25689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Business and Technical </a:t>
          </a:r>
          <a:endParaRPr lang="en-US" sz="2300" kern="1200" dirty="0"/>
        </a:p>
      </dsp:txBody>
      <dsp:txXfrm>
        <a:off x="1777237" y="625771"/>
        <a:ext cx="2568956" cy="2568956"/>
      </dsp:txXfrm>
    </dsp:sp>
    <dsp:sp modelId="{0D8FAF67-A28C-BD41-A1D5-7A668A0FD111}">
      <dsp:nvSpPr>
        <dsp:cNvPr id="0" name=""/>
        <dsp:cNvSpPr/>
      </dsp:nvSpPr>
      <dsp:spPr>
        <a:xfrm>
          <a:off x="4543806" y="625771"/>
          <a:ext cx="2568956" cy="25689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Communication and Interpersonal</a:t>
          </a:r>
          <a:endParaRPr lang="en-US" sz="2300" kern="1200" dirty="0"/>
        </a:p>
      </dsp:txBody>
      <dsp:txXfrm>
        <a:off x="4543806" y="625771"/>
        <a:ext cx="2568956" cy="2568956"/>
      </dsp:txXfrm>
    </dsp:sp>
    <dsp:sp modelId="{4DE722F0-4214-9E4E-A17B-6856B46D355C}">
      <dsp:nvSpPr>
        <dsp:cNvPr id="0" name=""/>
        <dsp:cNvSpPr/>
      </dsp:nvSpPr>
      <dsp:spPr>
        <a:xfrm>
          <a:off x="1777237" y="3392339"/>
          <a:ext cx="2568956" cy="25689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Work Experience</a:t>
          </a:r>
          <a:endParaRPr lang="en-US" sz="2300" kern="1200" dirty="0"/>
        </a:p>
      </dsp:txBody>
      <dsp:txXfrm>
        <a:off x="1777237" y="3392339"/>
        <a:ext cx="2568956" cy="2568956"/>
      </dsp:txXfrm>
    </dsp:sp>
    <dsp:sp modelId="{195B9234-594F-EF4C-9515-43D78E2F6F9A}">
      <dsp:nvSpPr>
        <dsp:cNvPr id="0" name=""/>
        <dsp:cNvSpPr/>
      </dsp:nvSpPr>
      <dsp:spPr>
        <a:xfrm>
          <a:off x="4543806" y="3392339"/>
          <a:ext cx="2568956" cy="256895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0000"/>
                <a:alpha val="100000"/>
                <a:satMod val="15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  <a:ln>
          <a:noFill/>
        </a:ln>
        <a:effectLst>
          <a:innerShdw blurRad="50800" dist="25400" dir="13500000">
            <a:srgbClr val="FFFFFF">
              <a:alpha val="75000"/>
            </a:srgbClr>
          </a:innerShdw>
          <a:outerShdw blurRad="63500" dist="25400" dir="5400000" rotWithShape="0">
            <a:srgbClr val="808080">
              <a:alpha val="7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Personality</a:t>
          </a:r>
          <a:endParaRPr lang="en-US" sz="2300" kern="1200" dirty="0"/>
        </a:p>
      </dsp:txBody>
      <dsp:txXfrm>
        <a:off x="4543806" y="3392339"/>
        <a:ext cx="2568956" cy="25689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2CF1387-152D-B040-A616-372B5CB8137C}" type="datetimeFigureOut">
              <a:rPr lang="en-US" smtClean="0"/>
              <a:pPr/>
              <a:t>12/18/12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3DCEDC9-31E6-EC4E-9A14-B218C6AC0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7467" y="4624668"/>
            <a:ext cx="6671733" cy="933450"/>
          </a:xfrm>
        </p:spPr>
        <p:txBody>
          <a:bodyPr>
            <a:normAutofit/>
          </a:bodyPr>
          <a:lstStyle/>
          <a:p>
            <a:r>
              <a:rPr lang="en-US" sz="4300" dirty="0" smtClean="0"/>
              <a:t>Human Resources</a:t>
            </a:r>
            <a:endParaRPr lang="en-US" sz="4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Importance of Employees</a:t>
            </a:r>
            <a:br>
              <a:rPr lang="en-US" dirty="0" smtClean="0"/>
            </a:br>
            <a:r>
              <a:rPr lang="en-US" dirty="0" smtClean="0"/>
              <a:t>			</a:t>
            </a:r>
            <a:r>
              <a:rPr lang="en-US" sz="2600" dirty="0" smtClean="0"/>
              <a:t>In a Small Business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1"/>
            <a:ext cx="7556313" cy="1845732"/>
          </a:xfrm>
        </p:spPr>
        <p:txBody>
          <a:bodyPr>
            <a:normAutofit/>
          </a:bodyPr>
          <a:lstStyle/>
          <a:p>
            <a:r>
              <a:rPr lang="en-US" dirty="0" smtClean="0"/>
              <a:t>Responsible for a number of activities</a:t>
            </a:r>
          </a:p>
          <a:p>
            <a:r>
              <a:rPr lang="en-US" dirty="0" smtClean="0"/>
              <a:t>Make Management Decisions</a:t>
            </a:r>
          </a:p>
          <a:p>
            <a:r>
              <a:rPr lang="en-US" dirty="0" smtClean="0"/>
              <a:t>Critical for the day to day operations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266" y="3559069"/>
            <a:ext cx="3776134" cy="32142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Managing Human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Ensures that employees are available, productive, paid and satisfied with their work.</a:t>
            </a:r>
          </a:p>
          <a:p>
            <a:pPr>
              <a:buNone/>
            </a:pPr>
            <a:r>
              <a:rPr lang="en-US" sz="36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Types of Employees</a:t>
            </a:r>
          </a:p>
          <a:p>
            <a:pPr>
              <a:buNone/>
            </a:pPr>
            <a:r>
              <a:rPr lang="en-US" dirty="0" smtClean="0"/>
              <a:t>Permanent Employee</a:t>
            </a:r>
          </a:p>
          <a:p>
            <a:pPr>
              <a:buNone/>
            </a:pPr>
            <a:r>
              <a:rPr lang="en-US" dirty="0" smtClean="0"/>
              <a:t>Temporary Employee</a:t>
            </a:r>
          </a:p>
          <a:p>
            <a:pPr>
              <a:buNone/>
            </a:pPr>
            <a:r>
              <a:rPr lang="en-US" dirty="0" smtClean="0"/>
              <a:t>Full-Time Employee</a:t>
            </a:r>
          </a:p>
          <a:p>
            <a:pPr>
              <a:buNone/>
            </a:pPr>
            <a:r>
              <a:rPr lang="en-US" dirty="0" smtClean="0"/>
              <a:t>Part-Time Employee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Finding the Right Employee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212" y="1845733"/>
            <a:ext cx="8205258" cy="4588934"/>
          </a:xfrm>
        </p:spPr>
        <p:txBody>
          <a:bodyPr/>
          <a:lstStyle/>
          <a:p>
            <a:r>
              <a:rPr lang="en-US" sz="2800" dirty="0" smtClean="0"/>
              <a:t>Employee Qualifications</a:t>
            </a:r>
          </a:p>
          <a:p>
            <a:pPr lvl="1"/>
            <a:r>
              <a:rPr lang="en-US" sz="2300" dirty="0" smtClean="0"/>
              <a:t>Determine the skills that will benefit the company and are not already being satisfied by current employees.</a:t>
            </a:r>
          </a:p>
          <a:p>
            <a:r>
              <a:rPr lang="en-US" sz="2800" dirty="0" smtClean="0"/>
              <a:t>Knowledge of what is currently and will be needed</a:t>
            </a:r>
          </a:p>
          <a:p>
            <a:r>
              <a:rPr lang="en-US" sz="2800" dirty="0" smtClean="0"/>
              <a:t>Determine where to locate New Employees that will </a:t>
            </a:r>
            <a:r>
              <a:rPr lang="en-US" sz="2800" u="sng" dirty="0" smtClean="0">
                <a:solidFill>
                  <a:schemeClr val="accent1"/>
                </a:solidFill>
              </a:rPr>
              <a:t>BEST</a:t>
            </a:r>
            <a:r>
              <a:rPr lang="en-US" sz="2800" dirty="0" smtClean="0"/>
              <a:t> fit the needs of the organization.</a:t>
            </a:r>
          </a:p>
          <a:p>
            <a:endParaRPr lang="en-US" dirty="0" smtClean="0"/>
          </a:p>
          <a:p>
            <a:pPr lvl="4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4000" y="-1"/>
          <a:ext cx="8890000" cy="658706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Attracting Employees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25963"/>
          </a:xfrm>
        </p:spPr>
        <p:txBody>
          <a:bodyPr/>
          <a:lstStyle/>
          <a:p>
            <a:r>
              <a:rPr lang="en-US" sz="2700" dirty="0" smtClean="0"/>
              <a:t>Compensation</a:t>
            </a:r>
          </a:p>
          <a:p>
            <a:pPr lvl="1"/>
            <a:r>
              <a:rPr lang="en-US" dirty="0" smtClean="0"/>
              <a:t>Salary and Wages (Hourly, Commission, Piece Rate, Salary + Commission, Salary, Bonuses, Stipends)</a:t>
            </a:r>
          </a:p>
          <a:p>
            <a:r>
              <a:rPr lang="en-US" sz="2900" dirty="0" smtClean="0"/>
              <a:t>Benefits</a:t>
            </a:r>
          </a:p>
          <a:p>
            <a:pPr lvl="1"/>
            <a:r>
              <a:rPr lang="en-US" dirty="0" smtClean="0"/>
              <a:t>Health, Dental, Vision, Disability, Life Insurance</a:t>
            </a:r>
          </a:p>
          <a:p>
            <a:pPr lvl="1"/>
            <a:r>
              <a:rPr lang="en-US" dirty="0" smtClean="0"/>
              <a:t>Retirement, Discounts, Paid Vacations, Maternity </a:t>
            </a:r>
            <a:r>
              <a:rPr lang="en-US" dirty="0" smtClean="0"/>
              <a:t>Leave, Sick Days</a:t>
            </a:r>
          </a:p>
          <a:p>
            <a:r>
              <a:rPr lang="en-US" sz="2600" dirty="0" smtClean="0"/>
              <a:t>Perks</a:t>
            </a:r>
          </a:p>
          <a:p>
            <a:pPr lvl="1"/>
            <a:r>
              <a:rPr lang="en-US" dirty="0" smtClean="0"/>
              <a:t>Workout Facilities, Day Care, Company Car, Work from home, Set own hours, Casual Dress Days, etc..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Training and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951156"/>
          </a:xfrm>
        </p:spPr>
        <p:txBody>
          <a:bodyPr>
            <a:normAutofit/>
          </a:bodyPr>
          <a:lstStyle/>
          <a:p>
            <a:r>
              <a:rPr lang="en-US" dirty="0" smtClean="0"/>
              <a:t>How will you prepare your employees to effectively execute the business idea.</a:t>
            </a:r>
          </a:p>
          <a:p>
            <a:pPr>
              <a:buNone/>
            </a:pPr>
            <a:r>
              <a:rPr lang="en-US" dirty="0" smtClean="0"/>
              <a:t>		Role Plays</a:t>
            </a:r>
          </a:p>
          <a:p>
            <a:pPr>
              <a:buNone/>
            </a:pPr>
            <a:r>
              <a:rPr lang="en-US" dirty="0" smtClean="0"/>
              <a:t>		Classes</a:t>
            </a:r>
          </a:p>
          <a:p>
            <a:pPr>
              <a:buNone/>
            </a:pPr>
            <a:r>
              <a:rPr lang="en-US" dirty="0" smtClean="0"/>
              <a:t>		Mentors</a:t>
            </a:r>
          </a:p>
          <a:p>
            <a:pPr>
              <a:buNone/>
            </a:pPr>
            <a:r>
              <a:rPr lang="en-US" dirty="0" smtClean="0"/>
              <a:t>		Training Exercises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/>
              <a:t>Seminars</a:t>
            </a:r>
          </a:p>
          <a:p>
            <a:pPr>
              <a:buNone/>
            </a:pPr>
            <a:r>
              <a:rPr lang="en-US" dirty="0" smtClean="0"/>
              <a:t>		Schooling/ Continuing Education</a:t>
            </a:r>
          </a:p>
          <a:p>
            <a:pPr>
              <a:buNone/>
            </a:pPr>
            <a:r>
              <a:rPr lang="en-US" dirty="0" smtClean="0"/>
              <a:t>		On the Job Training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301</TotalTime>
  <Words>237</Words>
  <Application>Microsoft Macintosh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Advantage</vt:lpstr>
      <vt:lpstr>Human Resources</vt:lpstr>
      <vt:lpstr>Importance of Employees    In a Small Business</vt:lpstr>
      <vt:lpstr>Managing Human Resources</vt:lpstr>
      <vt:lpstr>Finding the Right Employee</vt:lpstr>
      <vt:lpstr>Slide 5</vt:lpstr>
      <vt:lpstr>Attracting Employees</vt:lpstr>
      <vt:lpstr>Training and Development</vt:lpstr>
    </vt:vector>
  </TitlesOfParts>
  <Company>Woodward-Granger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Resources</dc:title>
  <dc:creator>David Combs</dc:creator>
  <cp:lastModifiedBy>David Combs</cp:lastModifiedBy>
  <cp:revision>8</cp:revision>
  <dcterms:created xsi:type="dcterms:W3CDTF">2012-12-18T14:18:02Z</dcterms:created>
  <dcterms:modified xsi:type="dcterms:W3CDTF">2012-12-18T16:20:57Z</dcterms:modified>
</cp:coreProperties>
</file>